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handoutMasterIdLst>
    <p:handoutMasterId r:id="rId25"/>
  </p:handoutMasterIdLst>
  <p:sldIdLst>
    <p:sldId id="256" r:id="rId5"/>
    <p:sldId id="284" r:id="rId6"/>
    <p:sldId id="319" r:id="rId7"/>
    <p:sldId id="285" r:id="rId8"/>
    <p:sldId id="286" r:id="rId9"/>
    <p:sldId id="287" r:id="rId10"/>
    <p:sldId id="288" r:id="rId11"/>
    <p:sldId id="312" r:id="rId12"/>
    <p:sldId id="313" r:id="rId13"/>
    <p:sldId id="314" r:id="rId14"/>
    <p:sldId id="290" r:id="rId15"/>
    <p:sldId id="315" r:id="rId16"/>
    <p:sldId id="577" r:id="rId17"/>
    <p:sldId id="586" r:id="rId18"/>
    <p:sldId id="585" r:id="rId19"/>
    <p:sldId id="316" r:id="rId20"/>
    <p:sldId id="317" r:id="rId21"/>
    <p:sldId id="318" r:id="rId22"/>
    <p:sldId id="283" r:id="rId23"/>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a:srgbClr val="EAF0F3"/>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9" autoAdjust="0"/>
    <p:restoredTop sz="88370" autoAdjust="0"/>
  </p:normalViewPr>
  <p:slideViewPr>
    <p:cSldViewPr snapToGrid="0" snapToObjects="1">
      <p:cViewPr varScale="1">
        <p:scale>
          <a:sx n="101" d="100"/>
          <a:sy n="101" d="100"/>
        </p:scale>
        <p:origin x="1938" y="10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3172" tIns="46586" rIns="93172" bIns="46586" rtlCol="0"/>
          <a:lstStyle>
            <a:lvl1pPr algn="r">
              <a:defRPr sz="1300"/>
            </a:lvl1pPr>
          </a:lstStyle>
          <a:p>
            <a:fld id="{A5454170-9E8F-2B48-BD7A-2276E75E0DE2}" type="datetimeFigureOut">
              <a:rPr lang="en-US" smtClean="0"/>
              <a:t>9/5/2018</a:t>
            </a:fld>
            <a:endParaRPr lang="en-US" dirty="0"/>
          </a:p>
        </p:txBody>
      </p:sp>
      <p:sp>
        <p:nvSpPr>
          <p:cNvPr id="4" name="Footer Placeholder 3"/>
          <p:cNvSpPr>
            <a:spLocks noGrp="1"/>
          </p:cNvSpPr>
          <p:nvPr>
            <p:ph type="ftr" sz="quarter" idx="2"/>
          </p:nvPr>
        </p:nvSpPr>
        <p:spPr>
          <a:xfrm>
            <a:off x="0" y="8772669"/>
            <a:ext cx="3037840" cy="461804"/>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3172" tIns="46586" rIns="93172" bIns="46586" rtlCol="0"/>
          <a:lstStyle>
            <a:lvl1pPr algn="r">
              <a:defRPr sz="1300"/>
            </a:lvl1pPr>
          </a:lstStyle>
          <a:p>
            <a:fld id="{6DD285E3-15E3-EE4C-9208-5C8B40A94859}" type="datetimeFigureOut">
              <a:rPr lang="en-US" smtClean="0"/>
              <a:t>9/5/2018</a:t>
            </a:fld>
            <a:endParaRPr lang="en-US" dirty="0"/>
          </a:p>
        </p:txBody>
      </p:sp>
      <p:sp>
        <p:nvSpPr>
          <p:cNvPr id="4" name="Slide Image Placeholder 3"/>
          <p:cNvSpPr>
            <a:spLocks noGrp="1" noRot="1" noChangeAspect="1"/>
          </p:cNvSpPr>
          <p:nvPr>
            <p:ph type="sldImg" idx="2"/>
          </p:nvPr>
        </p:nvSpPr>
        <p:spPr>
          <a:xfrm>
            <a:off x="1195388" y="693738"/>
            <a:ext cx="4619625" cy="3463925"/>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1570908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EFA3AB-C505-2249-9268-634B5AAFE17B}" type="slidenum">
              <a:rPr lang="en-US" smtClean="0"/>
              <a:t>14</a:t>
            </a:fld>
            <a:endParaRPr lang="en-US" dirty="0"/>
          </a:p>
        </p:txBody>
      </p:sp>
    </p:spTree>
    <p:extLst>
      <p:ext uri="{BB962C8B-B14F-4D97-AF65-F5344CB8AC3E}">
        <p14:creationId xmlns:p14="http://schemas.microsoft.com/office/powerpoint/2010/main" val="1272257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2525666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16</a:t>
            </a:fld>
            <a:endParaRPr lang="en-US" dirty="0"/>
          </a:p>
        </p:txBody>
      </p:sp>
    </p:spTree>
    <p:extLst>
      <p:ext uri="{BB962C8B-B14F-4D97-AF65-F5344CB8AC3E}">
        <p14:creationId xmlns:p14="http://schemas.microsoft.com/office/powerpoint/2010/main" val="1058931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17</a:t>
            </a:fld>
            <a:endParaRPr lang="en-US" dirty="0"/>
          </a:p>
        </p:txBody>
      </p:sp>
    </p:spTree>
    <p:extLst>
      <p:ext uri="{BB962C8B-B14F-4D97-AF65-F5344CB8AC3E}">
        <p14:creationId xmlns:p14="http://schemas.microsoft.com/office/powerpoint/2010/main" val="2181238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personal contact information on this page.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18</a:t>
            </a:fld>
            <a:endParaRPr lang="en-US" dirty="0"/>
          </a:p>
        </p:txBody>
      </p:sp>
    </p:spTree>
    <p:extLst>
      <p:ext uri="{BB962C8B-B14F-4D97-AF65-F5344CB8AC3E}">
        <p14:creationId xmlns:p14="http://schemas.microsoft.com/office/powerpoint/2010/main" val="4110646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Let the parents know if your campus is school-wide or targeted assistance.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4</a:t>
            </a:fld>
            <a:endParaRPr lang="en-US" dirty="0"/>
          </a:p>
        </p:txBody>
      </p:sp>
    </p:spTree>
    <p:extLst>
      <p:ext uri="{BB962C8B-B14F-4D97-AF65-F5344CB8AC3E}">
        <p14:creationId xmlns:p14="http://schemas.microsoft.com/office/powerpoint/2010/main" val="97294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Examples: purchasing text books that are required, paying for school furniture, playground equipment-these items are NOT supplemental and may not be purchased with Title I funds. </a:t>
            </a:r>
          </a:p>
          <a:p>
            <a:endParaRPr lang="en-US" b="1" dirty="0"/>
          </a:p>
        </p:txBody>
      </p:sp>
      <p:sp>
        <p:nvSpPr>
          <p:cNvPr id="4" name="Slide Number Placeholder 3"/>
          <p:cNvSpPr>
            <a:spLocks noGrp="1"/>
          </p:cNvSpPr>
          <p:nvPr>
            <p:ph type="sldNum" sz="quarter" idx="10"/>
          </p:nvPr>
        </p:nvSpPr>
        <p:spPr/>
        <p:txBody>
          <a:bodyPr/>
          <a:lstStyle/>
          <a:p>
            <a:fld id="{DCEFA3AB-C505-2249-9268-634B5AAFE17B}" type="slidenum">
              <a:rPr lang="en-US" smtClean="0"/>
              <a:t>6</a:t>
            </a:fld>
            <a:endParaRPr lang="en-US" dirty="0"/>
          </a:p>
        </p:txBody>
      </p:sp>
    </p:spTree>
    <p:extLst>
      <p:ext uri="{BB962C8B-B14F-4D97-AF65-F5344CB8AC3E}">
        <p14:creationId xmlns:p14="http://schemas.microsoft.com/office/powerpoint/2010/main" val="131911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On this slide you must insert the name of your school and how you spend your Title I dollars.  This can be very generic.  Ex: we spend our Title I dollars on a classroom reduction teacher in third grade, we pay for a counselor, we pay for extra duty pay for tutorials so our students can master the states objectives.</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7</a:t>
            </a:fld>
            <a:endParaRPr lang="en-US" dirty="0"/>
          </a:p>
        </p:txBody>
      </p:sp>
    </p:spTree>
    <p:extLst>
      <p:ext uri="{BB962C8B-B14F-4D97-AF65-F5344CB8AC3E}">
        <p14:creationId xmlns:p14="http://schemas.microsoft.com/office/powerpoint/2010/main" val="35702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At this point you want to encourage parental participation in their </a:t>
            </a:r>
            <a:r>
              <a:rPr lang="en-US" dirty="0" err="1"/>
              <a:t>childs</a:t>
            </a:r>
            <a:r>
              <a:rPr lang="en-US" dirty="0"/>
              <a:t> education. Ex: carefully reviewing the weekly folders, checking grade speed weekly, making appointments to talk to teacher, attending PAC meetings (you may want to explain that PAC is different than PTO), reading to their child every day, etc.</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8</a:t>
            </a:fld>
            <a:endParaRPr lang="en-US" dirty="0"/>
          </a:p>
        </p:txBody>
      </p:sp>
    </p:spTree>
    <p:extLst>
      <p:ext uri="{BB962C8B-B14F-4D97-AF65-F5344CB8AC3E}">
        <p14:creationId xmlns:p14="http://schemas.microsoft.com/office/powerpoint/2010/main" val="834363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Involvement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9</a:t>
            </a:fld>
            <a:endParaRPr lang="en-US" dirty="0"/>
          </a:p>
        </p:txBody>
      </p:sp>
    </p:spTree>
    <p:extLst>
      <p:ext uri="{BB962C8B-B14F-4D97-AF65-F5344CB8AC3E}">
        <p14:creationId xmlns:p14="http://schemas.microsoft.com/office/powerpoint/2010/main" val="20357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It would be a good idea to have a calendar of dates and times that your PAC will be meeting so you can hand it out to parents at this meeting. Let parents know that in May they will have the opportunity to give their input with the “Your voice” survey. Let parents know that while this survey is completed on line, they are welcome to come on campus and a computer will be made available to them so they may complete the survey.</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10</a:t>
            </a:fld>
            <a:endParaRPr lang="en-US" dirty="0"/>
          </a:p>
        </p:txBody>
      </p:sp>
    </p:spTree>
    <p:extLst>
      <p:ext uri="{BB962C8B-B14F-4D97-AF65-F5344CB8AC3E}">
        <p14:creationId xmlns:p14="http://schemas.microsoft.com/office/powerpoint/2010/main" val="3106732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 and list ways that the parents can become involved in your school this year.</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64205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information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516742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9/5/2018</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9/5/2018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9/5/2018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9/5/2018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9/5/2018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a:xfrm>
            <a:off x="457200" y="883002"/>
            <a:ext cx="8331200" cy="1714725"/>
          </a:xfrm>
        </p:spPr>
        <p:txBody>
          <a:bodyPr/>
          <a:lstStyle/>
          <a:p>
            <a:pPr>
              <a:lnSpc>
                <a:spcPts val="6800"/>
              </a:lnSpc>
            </a:pPr>
            <a:r>
              <a:rPr lang="es-ES" sz="5800" spc="110" dirty="0"/>
              <a:t>Todos los estudiantes triunfan (ESSA)</a:t>
            </a:r>
            <a:endParaRPr lang="en-US" sz="5800" kern="0" spc="110" dirty="0"/>
          </a:p>
        </p:txBody>
      </p:sp>
      <p:sp>
        <p:nvSpPr>
          <p:cNvPr id="19" name="Subtitle 18"/>
          <p:cNvSpPr>
            <a:spLocks noGrp="1"/>
          </p:cNvSpPr>
          <p:nvPr>
            <p:ph type="subTitle" idx="1"/>
          </p:nvPr>
        </p:nvSpPr>
        <p:spPr>
          <a:xfrm>
            <a:off x="457200" y="2630376"/>
            <a:ext cx="7677431" cy="1752600"/>
          </a:xfrm>
        </p:spPr>
        <p:txBody>
          <a:bodyPr/>
          <a:lstStyle/>
          <a:p>
            <a:r>
              <a:rPr lang="es-US" dirty="0"/>
              <a:t>Junta anual de padres del programa Título I, Parte A, de la Escuela (inserte el nombre)</a:t>
            </a:r>
          </a:p>
        </p:txBody>
      </p:sp>
      <p:sp>
        <p:nvSpPr>
          <p:cNvPr id="21"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US" sz="1800" i="1" dirty="0">
                <a:solidFill>
                  <a:srgbClr val="FFFFFF"/>
                </a:solidFill>
              </a:rPr>
              <a:t>Fecha: 00/00/2018</a:t>
            </a:r>
          </a:p>
          <a:p>
            <a:r>
              <a:rPr lang="es-US" sz="1800" i="1" dirty="0">
                <a:solidFill>
                  <a:srgbClr val="FFFFFF"/>
                </a:solidFill>
              </a:rPr>
              <a:t>Presentador:</a:t>
            </a:r>
            <a:br>
              <a:rPr lang="es-US" sz="1800" i="1" dirty="0">
                <a:solidFill>
                  <a:srgbClr val="FFFFFF"/>
                </a:solidFill>
              </a:rPr>
            </a:br>
            <a:r>
              <a:rPr lang="es-US" sz="1800" i="1" dirty="0">
                <a:solidFill>
                  <a:srgbClr val="FFFFFF"/>
                </a:solidFill>
              </a:rPr>
              <a:t>Nombre:</a:t>
            </a:r>
          </a:p>
          <a:p>
            <a:r>
              <a:rPr lang="es-US" sz="1800" i="1" dirty="0">
                <a:solidFill>
                  <a:srgbClr val="FFFFFF"/>
                </a:solidFill>
              </a:rPr>
              <a:t>Título:</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s-ES" dirty="0"/>
              <a:t>Requisitos para la participación de los padres </a:t>
            </a:r>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10</a:t>
            </a:fld>
            <a:endParaRPr lang="en-US" dirty="0"/>
          </a:p>
        </p:txBody>
      </p:sp>
      <p:sp>
        <p:nvSpPr>
          <p:cNvPr id="3" name="Content Placeholder 2"/>
          <p:cNvSpPr>
            <a:spLocks noGrp="1"/>
          </p:cNvSpPr>
          <p:nvPr>
            <p:ph sz="half" idx="1"/>
          </p:nvPr>
        </p:nvSpPr>
        <p:spPr>
          <a:xfrm>
            <a:off x="457200" y="1600200"/>
            <a:ext cx="8229600" cy="4525963"/>
          </a:xfrm>
        </p:spPr>
        <p:txBody>
          <a:bodyPr>
            <a:normAutofit lnSpcReduction="10000"/>
          </a:bodyPr>
          <a:lstStyle/>
          <a:p>
            <a:r>
              <a:rPr lang="es-ES" b="1" dirty="0"/>
              <a:t>Reuniones del PAC (Comité Asesor de Padres) - </a:t>
            </a:r>
            <a:r>
              <a:rPr lang="es-ES" dirty="0"/>
              <a:t>Son reuniones programadas que se realizan frente a frente con los padres para capacitarlos y colaborar con ellos en apoyo a la educación de sus hijos. </a:t>
            </a:r>
          </a:p>
          <a:p>
            <a:r>
              <a:rPr lang="es-ES" b="1" dirty="0"/>
              <a:t>Encuestas sobre la participación de los padres - </a:t>
            </a:r>
            <a:r>
              <a:rPr lang="es-US" dirty="0"/>
              <a:t>El Departamento de Financiamiento Externo les pedirá a los padres que realicen una encuesta al final del ciclo escolar para evaluar el programa de participación de los padres de Título I, Parte A, implementado en la escuela. </a:t>
            </a:r>
          </a:p>
        </p:txBody>
      </p:sp>
    </p:spTree>
    <p:extLst>
      <p:ext uri="{BB962C8B-B14F-4D97-AF65-F5344CB8AC3E}">
        <p14:creationId xmlns:p14="http://schemas.microsoft.com/office/powerpoint/2010/main" val="341116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500" dirty="0"/>
              <a:t>(Inserte el nombre de la escuela aquí) </a:t>
            </a:r>
            <a:endParaRPr lang="en-US" sz="3500" dirty="0"/>
          </a:p>
        </p:txBody>
      </p:sp>
      <p:sp>
        <p:nvSpPr>
          <p:cNvPr id="3" name="Content Placeholder 2"/>
          <p:cNvSpPr>
            <a:spLocks noGrp="1"/>
          </p:cNvSpPr>
          <p:nvPr>
            <p:ph idx="1"/>
          </p:nvPr>
        </p:nvSpPr>
        <p:spPr/>
        <p:txBody>
          <a:bodyPr/>
          <a:lstStyle/>
          <a:p>
            <a:r>
              <a:rPr lang="es-ES" sz="3100" dirty="0"/>
              <a:t>En la Escuela (inserte el nombre aquí) queremos que usted se involucre. Éstas son algunas de las maneras en que usted puede involucrarse en la escuela de su hijo: </a:t>
            </a:r>
          </a:p>
          <a:p>
            <a:r>
              <a:rPr lang="es-ES" dirty="0"/>
              <a:t>1 </a:t>
            </a:r>
          </a:p>
          <a:p>
            <a:r>
              <a:rPr lang="es-ES" dirty="0"/>
              <a:t>2 </a:t>
            </a:r>
          </a:p>
          <a:p>
            <a:r>
              <a:rPr lang="es-ES" dirty="0"/>
              <a:t>3</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just"/>
            <a:r>
              <a:rPr lang="es-US" dirty="0"/>
              <a:t>Otros requisitos </a:t>
            </a:r>
          </a:p>
        </p:txBody>
      </p:sp>
      <p:sp>
        <p:nvSpPr>
          <p:cNvPr id="4" name="Slide Number Placeholder 3"/>
          <p:cNvSpPr>
            <a:spLocks noGrp="1"/>
          </p:cNvSpPr>
          <p:nvPr>
            <p:ph type="sldNum" sz="quarter" idx="12"/>
          </p:nvPr>
        </p:nvSpPr>
        <p:spPr/>
        <p:txBody>
          <a:bodyPr/>
          <a:lstStyle/>
          <a:p>
            <a:fld id="{FD52C1F8-3BA5-F24E-8618-E52498D87186}" type="slidenum">
              <a:rPr lang="en-US" smtClean="0"/>
              <a:t>12</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s-ES" dirty="0"/>
              <a:t>El </a:t>
            </a:r>
            <a:r>
              <a:rPr lang="es-ES" b="1" dirty="0"/>
              <a:t>Informe Federal </a:t>
            </a:r>
            <a:r>
              <a:rPr lang="es-ES" dirty="0"/>
              <a:t>de calificación de las escuelas</a:t>
            </a:r>
            <a:r>
              <a:rPr lang="es-ES" b="1" dirty="0"/>
              <a:t> </a:t>
            </a:r>
            <a:r>
              <a:rPr lang="es-ES" dirty="0"/>
              <a:t>mantiene a los padres al tanto del desempeño de la escuela de sus hijos. </a:t>
            </a:r>
          </a:p>
          <a:p>
            <a:r>
              <a:rPr lang="es-ES" dirty="0"/>
              <a:t>La Escuela </a:t>
            </a:r>
            <a:r>
              <a:rPr lang="es-ES" b="1" dirty="0"/>
              <a:t>(inserte el nombre aquí) </a:t>
            </a:r>
            <a:r>
              <a:rPr lang="es-ES" dirty="0"/>
              <a:t>le envía una carta a su casa con un enlace de Internet para que pueda ver nuestro Informe.</a:t>
            </a:r>
          </a:p>
          <a:p>
            <a:r>
              <a:rPr lang="es-ES" dirty="0"/>
              <a:t>También podrá encontrar una copia en: __________________________________</a:t>
            </a:r>
          </a:p>
        </p:txBody>
      </p:sp>
    </p:spTree>
    <p:extLst>
      <p:ext uri="{BB962C8B-B14F-4D97-AF65-F5344CB8AC3E}">
        <p14:creationId xmlns:p14="http://schemas.microsoft.com/office/powerpoint/2010/main" val="829585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0A3B-90D5-4493-9D8E-1F201D7ED530}"/>
              </a:ext>
            </a:extLst>
          </p:cNvPr>
          <p:cNvSpPr>
            <a:spLocks noGrp="1"/>
          </p:cNvSpPr>
          <p:nvPr>
            <p:ph type="title"/>
          </p:nvPr>
        </p:nvSpPr>
        <p:spPr>
          <a:xfrm>
            <a:off x="457200" y="136525"/>
            <a:ext cx="8229600" cy="1760929"/>
          </a:xfrm>
        </p:spPr>
        <p:txBody>
          <a:bodyPr>
            <a:noAutofit/>
          </a:bodyPr>
          <a:lstStyle/>
          <a:p>
            <a:r>
              <a:rPr lang="es-ES_tradnl" sz="3600" dirty="0"/>
              <a:t>Programa de comidas escolares</a:t>
            </a:r>
          </a:p>
        </p:txBody>
      </p:sp>
      <p:sp>
        <p:nvSpPr>
          <p:cNvPr id="3" name="Content Placeholder 2">
            <a:extLst>
              <a:ext uri="{FF2B5EF4-FFF2-40B4-BE49-F238E27FC236}">
                <a16:creationId xmlns:a16="http://schemas.microsoft.com/office/drawing/2014/main" id="{25A31F28-C419-4B41-B0B6-D9BEF09FDECF}"/>
              </a:ext>
            </a:extLst>
          </p:cNvPr>
          <p:cNvSpPr>
            <a:spLocks noGrp="1"/>
          </p:cNvSpPr>
          <p:nvPr>
            <p:ph idx="1"/>
          </p:nvPr>
        </p:nvSpPr>
        <p:spPr>
          <a:xfrm>
            <a:off x="457200" y="2090058"/>
            <a:ext cx="8229600" cy="4036106"/>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33C63CA-9A21-4CF6-9D41-BE9645ECB383}"/>
              </a:ext>
            </a:extLst>
          </p:cNvPr>
          <p:cNvSpPr>
            <a:spLocks noGrp="1"/>
          </p:cNvSpPr>
          <p:nvPr>
            <p:ph type="sldNum" sz="quarter" idx="12"/>
          </p:nvPr>
        </p:nvSpPr>
        <p:spPr/>
        <p:txBody>
          <a:bodyPr/>
          <a:lstStyle/>
          <a:p>
            <a:fld id="{FD52C1F8-3BA5-F24E-8618-E52498D87186}" type="slidenum">
              <a:rPr lang="en-US" smtClean="0"/>
              <a:t>13</a:t>
            </a:fld>
            <a:endParaRPr lang="en-US" dirty="0"/>
          </a:p>
        </p:txBody>
      </p:sp>
      <p:sp>
        <p:nvSpPr>
          <p:cNvPr id="5" name="Rectangle 4">
            <a:extLst>
              <a:ext uri="{FF2B5EF4-FFF2-40B4-BE49-F238E27FC236}">
                <a16:creationId xmlns:a16="http://schemas.microsoft.com/office/drawing/2014/main" id="{E7390F8C-EB04-47C9-BCF3-3243CFFDCAF1}"/>
              </a:ext>
            </a:extLst>
          </p:cNvPr>
          <p:cNvSpPr/>
          <p:nvPr/>
        </p:nvSpPr>
        <p:spPr>
          <a:xfrm>
            <a:off x="370114" y="1981200"/>
            <a:ext cx="8316686" cy="954107"/>
          </a:xfrm>
          <a:prstGeom prst="rect">
            <a:avLst/>
          </a:prstGeom>
        </p:spPr>
        <p:txBody>
          <a:bodyPr wrap="square">
            <a:spAutoFit/>
          </a:bodyPr>
          <a:lstStyle/>
          <a:p>
            <a:r>
              <a:rPr lang="es-ES_tradnl" sz="2800" dirty="0">
                <a:solidFill>
                  <a:schemeClr val="accent3">
                    <a:lumMod val="50000"/>
                  </a:schemeClr>
                </a:solidFill>
              </a:rPr>
              <a:t>Formulario de información socioeconómica </a:t>
            </a:r>
            <a:r>
              <a:rPr lang="es-ES_tradnl" sz="2800" i="1" dirty="0">
                <a:solidFill>
                  <a:schemeClr val="accent3">
                    <a:lumMod val="50000"/>
                  </a:schemeClr>
                </a:solidFill>
              </a:rPr>
              <a:t>vs.</a:t>
            </a:r>
            <a:r>
              <a:rPr lang="es-ES_tradnl" sz="2800" dirty="0">
                <a:solidFill>
                  <a:schemeClr val="accent3">
                    <a:lumMod val="50000"/>
                  </a:schemeClr>
                </a:solidFill>
              </a:rPr>
              <a:t> </a:t>
            </a:r>
          </a:p>
          <a:p>
            <a:r>
              <a:rPr lang="es-ES_tradnl" sz="2800" dirty="0">
                <a:solidFill>
                  <a:schemeClr val="accent3">
                    <a:lumMod val="50000"/>
                  </a:schemeClr>
                </a:solidFill>
              </a:rPr>
              <a:t>Formulario de almuerzo gratis o a precio reducido</a:t>
            </a:r>
          </a:p>
        </p:txBody>
      </p:sp>
      <p:pic>
        <p:nvPicPr>
          <p:cNvPr id="8" name="Picture 7">
            <a:extLst>
              <a:ext uri="{FF2B5EF4-FFF2-40B4-BE49-F238E27FC236}">
                <a16:creationId xmlns:a16="http://schemas.microsoft.com/office/drawing/2014/main" id="{5E6FFF02-0F27-4582-B01C-DC3E42575041}"/>
              </a:ext>
            </a:extLst>
          </p:cNvPr>
          <p:cNvPicPr>
            <a:picLocks noChangeAspect="1"/>
          </p:cNvPicPr>
          <p:nvPr/>
        </p:nvPicPr>
        <p:blipFill>
          <a:blip r:embed="rId3"/>
          <a:stretch>
            <a:fillRect/>
          </a:stretch>
        </p:blipFill>
        <p:spPr>
          <a:xfrm>
            <a:off x="3267075" y="3346033"/>
            <a:ext cx="2143125" cy="2143125"/>
          </a:xfrm>
          <a:prstGeom prst="rect">
            <a:avLst/>
          </a:prstGeom>
        </p:spPr>
      </p:pic>
    </p:spTree>
    <p:extLst>
      <p:ext uri="{BB962C8B-B14F-4D97-AF65-F5344CB8AC3E}">
        <p14:creationId xmlns:p14="http://schemas.microsoft.com/office/powerpoint/2010/main" val="811107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EEF3-6EC0-4581-A144-940C3E5FB156}"/>
              </a:ext>
            </a:extLst>
          </p:cNvPr>
          <p:cNvSpPr>
            <a:spLocks noGrp="1"/>
          </p:cNvSpPr>
          <p:nvPr>
            <p:ph type="title"/>
          </p:nvPr>
        </p:nvSpPr>
        <p:spPr/>
        <p:txBody>
          <a:bodyPr>
            <a:normAutofit fontScale="90000"/>
          </a:bodyPr>
          <a:lstStyle/>
          <a:p>
            <a:pPr algn="ctr"/>
            <a:r>
              <a:rPr lang="es-419" dirty="0"/>
              <a:t>Formulario de información socioeconómica</a:t>
            </a:r>
          </a:p>
        </p:txBody>
      </p:sp>
      <p:sp>
        <p:nvSpPr>
          <p:cNvPr id="4" name="Slide Number Placeholder 3">
            <a:extLst>
              <a:ext uri="{FF2B5EF4-FFF2-40B4-BE49-F238E27FC236}">
                <a16:creationId xmlns:a16="http://schemas.microsoft.com/office/drawing/2014/main" id="{B05F44AD-8092-429A-BA35-5CAD00B0947E}"/>
              </a:ext>
            </a:extLst>
          </p:cNvPr>
          <p:cNvSpPr>
            <a:spLocks noGrp="1"/>
          </p:cNvSpPr>
          <p:nvPr>
            <p:ph type="sldNum" sz="quarter" idx="12"/>
          </p:nvPr>
        </p:nvSpPr>
        <p:spPr/>
        <p:txBody>
          <a:bodyPr/>
          <a:lstStyle/>
          <a:p>
            <a:fld id="{FD52C1F8-3BA5-F24E-8618-E52498D87186}" type="slidenum">
              <a:rPr lang="en-US" smtClean="0"/>
              <a:t>14</a:t>
            </a:fld>
            <a:endParaRPr lang="en-US" dirty="0"/>
          </a:p>
        </p:txBody>
      </p:sp>
      <p:pic>
        <p:nvPicPr>
          <p:cNvPr id="6" name="Picture 5">
            <a:extLst>
              <a:ext uri="{FF2B5EF4-FFF2-40B4-BE49-F238E27FC236}">
                <a16:creationId xmlns:a16="http://schemas.microsoft.com/office/drawing/2014/main" id="{6783E806-AA99-4CBC-8114-3CF4A640C527}"/>
              </a:ext>
            </a:extLst>
          </p:cNvPr>
          <p:cNvPicPr>
            <a:picLocks noChangeAspect="1"/>
          </p:cNvPicPr>
          <p:nvPr/>
        </p:nvPicPr>
        <p:blipFill>
          <a:blip r:embed="rId3"/>
          <a:stretch>
            <a:fillRect/>
          </a:stretch>
        </p:blipFill>
        <p:spPr>
          <a:xfrm>
            <a:off x="6512117" y="1771650"/>
            <a:ext cx="2174683" cy="1983921"/>
          </a:xfrm>
          <a:prstGeom prst="rect">
            <a:avLst/>
          </a:prstGeom>
        </p:spPr>
      </p:pic>
      <p:pic>
        <p:nvPicPr>
          <p:cNvPr id="19" name="Content Placeholder 18">
            <a:extLst>
              <a:ext uri="{FF2B5EF4-FFF2-40B4-BE49-F238E27FC236}">
                <a16:creationId xmlns:a16="http://schemas.microsoft.com/office/drawing/2014/main" id="{36F9599F-DD7D-4884-98DA-F81C96516953}"/>
              </a:ext>
            </a:extLst>
          </p:cNvPr>
          <p:cNvPicPr>
            <a:picLocks noGrp="1" noChangeAspect="1"/>
          </p:cNvPicPr>
          <p:nvPr>
            <p:ph idx="1"/>
          </p:nvPr>
        </p:nvPicPr>
        <p:blipFill>
          <a:blip r:embed="rId4"/>
          <a:stretch>
            <a:fillRect/>
          </a:stretch>
        </p:blipFill>
        <p:spPr>
          <a:xfrm>
            <a:off x="2631884" y="1502230"/>
            <a:ext cx="3808477" cy="4812578"/>
          </a:xfrm>
        </p:spPr>
      </p:pic>
    </p:spTree>
    <p:extLst>
      <p:ext uri="{BB962C8B-B14F-4D97-AF65-F5344CB8AC3E}">
        <p14:creationId xmlns:p14="http://schemas.microsoft.com/office/powerpoint/2010/main" val="2867580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4818D-1D62-4951-93C5-2EBAB8526357}"/>
              </a:ext>
            </a:extLst>
          </p:cNvPr>
          <p:cNvSpPr>
            <a:spLocks noGrp="1"/>
          </p:cNvSpPr>
          <p:nvPr>
            <p:ph type="title"/>
          </p:nvPr>
        </p:nvSpPr>
        <p:spPr/>
        <p:txBody>
          <a:bodyPr>
            <a:normAutofit fontScale="90000"/>
          </a:bodyPr>
          <a:lstStyle/>
          <a:p>
            <a:pPr algn="ctr"/>
            <a:r>
              <a:rPr lang="es-ES_tradnl" b="1" dirty="0"/>
              <a:t>Formulario de información socioeconómica</a:t>
            </a:r>
            <a:endParaRPr lang="es-ES_tradnl" dirty="0"/>
          </a:p>
        </p:txBody>
      </p:sp>
      <p:sp>
        <p:nvSpPr>
          <p:cNvPr id="3" name="Content Placeholder 2">
            <a:extLst>
              <a:ext uri="{FF2B5EF4-FFF2-40B4-BE49-F238E27FC236}">
                <a16:creationId xmlns:a16="http://schemas.microsoft.com/office/drawing/2014/main" id="{4ABB83E9-3D72-41FD-9452-0E624D249609}"/>
              </a:ext>
            </a:extLst>
          </p:cNvPr>
          <p:cNvSpPr>
            <a:spLocks noGrp="1"/>
          </p:cNvSpPr>
          <p:nvPr>
            <p:ph idx="1"/>
          </p:nvPr>
        </p:nvSpPr>
        <p:spPr/>
        <p:txBody>
          <a:bodyPr>
            <a:normAutofit fontScale="47500" lnSpcReduction="20000"/>
          </a:bodyPr>
          <a:lstStyle/>
          <a:p>
            <a:r>
              <a:rPr lang="es-ES_tradnl" sz="3400" b="1" dirty="0">
                <a:solidFill>
                  <a:srgbClr val="C00000"/>
                </a:solidFill>
              </a:rPr>
              <a:t>¿Qué impacto tiene el formulario de información socioeconómica en </a:t>
            </a:r>
            <a:br>
              <a:rPr lang="es-ES_tradnl" sz="3400" b="1" dirty="0">
                <a:solidFill>
                  <a:srgbClr val="C00000"/>
                </a:solidFill>
              </a:rPr>
            </a:br>
            <a:r>
              <a:rPr lang="es-ES_tradnl" sz="3400" b="1" dirty="0">
                <a:solidFill>
                  <a:srgbClr val="C00000"/>
                </a:solidFill>
              </a:rPr>
              <a:t>el financiamiento del programa educativo en las escuelas de Título I?</a:t>
            </a:r>
            <a:br>
              <a:rPr lang="es-ES_tradnl" b="1" dirty="0">
                <a:solidFill>
                  <a:srgbClr val="C00000"/>
                </a:solidFill>
              </a:rPr>
            </a:br>
            <a:endParaRPr lang="es-ES_tradnl" dirty="0">
              <a:solidFill>
                <a:srgbClr val="C00000"/>
              </a:solidFill>
            </a:endParaRPr>
          </a:p>
          <a:p>
            <a:pPr lvl="1"/>
            <a:r>
              <a:rPr lang="es-ES_tradnl" dirty="0"/>
              <a:t>Es muy importante llenar el formulario de información socioeconómica para que la escuela pueda recibir los fondos de Título I, Parte A, y del programa </a:t>
            </a:r>
            <a:r>
              <a:rPr lang="es-ES_tradnl" i="1" dirty="0"/>
              <a:t>State Compensatory Education</a:t>
            </a:r>
            <a:r>
              <a:rPr lang="es-ES_tradnl" dirty="0"/>
              <a:t>. </a:t>
            </a:r>
          </a:p>
          <a:p>
            <a:pPr lvl="1"/>
            <a:r>
              <a:rPr lang="es-ES_tradnl" dirty="0"/>
              <a:t>Estos fondos tienen un impacto directo en los programas educativos y otros servicios, y se emplean para cubrir: </a:t>
            </a:r>
          </a:p>
          <a:p>
            <a:pPr lvl="1"/>
            <a:r>
              <a:rPr lang="es-ES_tradnl" dirty="0"/>
              <a:t>personal </a:t>
            </a:r>
          </a:p>
          <a:p>
            <a:pPr lvl="1"/>
            <a:r>
              <a:rPr lang="es-ES_tradnl" dirty="0"/>
              <a:t>servicios de tutoría</a:t>
            </a:r>
          </a:p>
          <a:p>
            <a:pPr lvl="1"/>
            <a:r>
              <a:rPr lang="es-ES_tradnl" dirty="0"/>
              <a:t>tecnología </a:t>
            </a:r>
          </a:p>
          <a:p>
            <a:pPr lvl="1"/>
            <a:r>
              <a:rPr lang="es-ES_tradnl" dirty="0"/>
              <a:t>capacitación profesional para los maestros</a:t>
            </a:r>
          </a:p>
          <a:p>
            <a:pPr lvl="1"/>
            <a:r>
              <a:rPr lang="es-ES_tradnl" dirty="0"/>
              <a:t>programas para después de la escuela</a:t>
            </a:r>
          </a:p>
          <a:p>
            <a:pPr lvl="1"/>
            <a:r>
              <a:rPr lang="es-ES_tradnl" dirty="0"/>
              <a:t>exenciones de cuotas de solicitud de admisión a institutos de enseñanza superior y universidades estatales</a:t>
            </a:r>
          </a:p>
          <a:p>
            <a:pPr marL="457200" lvl="1" indent="0">
              <a:buNone/>
            </a:pPr>
            <a:endParaRPr lang="es-ES_tradnl" dirty="0"/>
          </a:p>
          <a:p>
            <a:r>
              <a:rPr lang="es-ES_tradnl" dirty="0"/>
              <a:t>Los datos que se incluyen en el formulario de información socioeconómica también inciden en los sistemas de rendición de cuentas, inclusive </a:t>
            </a:r>
            <a:r>
              <a:rPr lang="es-ES_tradnl" i="1" dirty="0"/>
              <a:t>Domain II. </a:t>
            </a:r>
            <a:br>
              <a:rPr lang="es-ES_tradnl" dirty="0"/>
            </a:br>
            <a:r>
              <a:rPr lang="es-ES_tradnl" dirty="0"/>
              <a:t>(Las escuelas de </a:t>
            </a:r>
            <a:r>
              <a:rPr lang="es-ES_tradnl" i="1" dirty="0"/>
              <a:t>Domain II </a:t>
            </a:r>
            <a:r>
              <a:rPr lang="es-ES_tradnl" dirty="0"/>
              <a:t>se comparan con otras escuelas que tienen el mismo porcentaje de estudiantes económicamente desfavorecidos).</a:t>
            </a:r>
          </a:p>
          <a:p>
            <a:r>
              <a:rPr lang="es-ES_tradnl" dirty="0"/>
              <a:t>Todos los datos incluidos en este formulario se usarán SOLO para asuntos de HISD.</a:t>
            </a:r>
          </a:p>
          <a:p>
            <a:r>
              <a:rPr lang="es-ES_tradnl" dirty="0"/>
              <a:t>Pedimos encarecidamente a los padres que llenen y entreguen el formulario de información socioeconómica.</a:t>
            </a:r>
          </a:p>
          <a:p>
            <a:endParaRPr lang="en-US" dirty="0"/>
          </a:p>
        </p:txBody>
      </p:sp>
      <p:sp>
        <p:nvSpPr>
          <p:cNvPr id="4" name="Slide Number Placeholder 3">
            <a:extLst>
              <a:ext uri="{FF2B5EF4-FFF2-40B4-BE49-F238E27FC236}">
                <a16:creationId xmlns:a16="http://schemas.microsoft.com/office/drawing/2014/main" id="{4CBD21C2-E0B1-4A88-A3C4-C90733F3C72D}"/>
              </a:ext>
            </a:extLst>
          </p:cNvPr>
          <p:cNvSpPr>
            <a:spLocks noGrp="1"/>
          </p:cNvSpPr>
          <p:nvPr>
            <p:ph type="sldNum" sz="quarter" idx="12"/>
          </p:nvPr>
        </p:nvSpPr>
        <p:spPr/>
        <p:txBody>
          <a:bodyPr/>
          <a:lstStyle/>
          <a:p>
            <a:fld id="{FD52C1F8-3BA5-F24E-8618-E52498D87186}" type="slidenum">
              <a:rPr lang="en-US" smtClean="0"/>
              <a:t>15</a:t>
            </a:fld>
            <a:endParaRPr lang="en-US" dirty="0"/>
          </a:p>
        </p:txBody>
      </p:sp>
      <p:pic>
        <p:nvPicPr>
          <p:cNvPr id="6" name="Picture 5">
            <a:extLst>
              <a:ext uri="{FF2B5EF4-FFF2-40B4-BE49-F238E27FC236}">
                <a16:creationId xmlns:a16="http://schemas.microsoft.com/office/drawing/2014/main" id="{1C1DD39A-A5C2-467B-A3FC-CE20E900C242}"/>
              </a:ext>
            </a:extLst>
          </p:cNvPr>
          <p:cNvPicPr>
            <a:picLocks noChangeAspect="1"/>
          </p:cNvPicPr>
          <p:nvPr/>
        </p:nvPicPr>
        <p:blipFill>
          <a:blip r:embed="rId3"/>
          <a:stretch>
            <a:fillRect/>
          </a:stretch>
        </p:blipFill>
        <p:spPr>
          <a:xfrm>
            <a:off x="5483432" y="2807353"/>
            <a:ext cx="1354446" cy="1055828"/>
          </a:xfrm>
          <a:prstGeom prst="rect">
            <a:avLst/>
          </a:prstGeom>
        </p:spPr>
      </p:pic>
    </p:spTree>
    <p:extLst>
      <p:ext uri="{BB962C8B-B14F-4D97-AF65-F5344CB8AC3E}">
        <p14:creationId xmlns:p14="http://schemas.microsoft.com/office/powerpoint/2010/main" val="3079437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500" dirty="0"/>
              <a:t>(</a:t>
            </a:r>
            <a:r>
              <a:rPr lang="es-ES" sz="3500" dirty="0"/>
              <a:t>Inserte el nombre de la escuela aquí) </a:t>
            </a:r>
            <a:endParaRPr lang="en-US" sz="3500" dirty="0"/>
          </a:p>
        </p:txBody>
      </p:sp>
      <p:sp>
        <p:nvSpPr>
          <p:cNvPr id="4" name="Slide Number Placeholder 3"/>
          <p:cNvSpPr>
            <a:spLocks noGrp="1"/>
          </p:cNvSpPr>
          <p:nvPr>
            <p:ph type="sldNum" sz="quarter" idx="12"/>
          </p:nvPr>
        </p:nvSpPr>
        <p:spPr/>
        <p:txBody>
          <a:bodyPr/>
          <a:lstStyle/>
          <a:p>
            <a:fld id="{FD52C1F8-3BA5-F24E-8618-E52498D87186}" type="slidenum">
              <a:rPr lang="en-US" smtClean="0"/>
              <a:t>16</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s-ES" dirty="0"/>
              <a:t>En la Escuela (inserte el nombre aquí) nos comprometemos a utilizar los fondos de Título I para aumentar al máximo el aprendizaje y los logros de los estudiantes.</a:t>
            </a:r>
            <a:endParaRPr lang="en-US" dirty="0"/>
          </a:p>
        </p:txBody>
      </p:sp>
    </p:spTree>
    <p:extLst>
      <p:ext uri="{BB962C8B-B14F-4D97-AF65-F5344CB8AC3E}">
        <p14:creationId xmlns:p14="http://schemas.microsoft.com/office/powerpoint/2010/main" val="3761453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17</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pPr marL="0" indent="0">
              <a:buNone/>
            </a:pPr>
            <a:r>
              <a:rPr lang="es-ES" sz="3200" dirty="0"/>
              <a:t>El Departamento de Financiamiento Externo (Título I) </a:t>
            </a:r>
            <a:r>
              <a:rPr lang="es-ES" sz="3200" dirty="0">
                <a:solidFill>
                  <a:srgbClr val="FFC000"/>
                </a:solidFill>
              </a:rPr>
              <a:t>se enfoca específicamente </a:t>
            </a:r>
            <a:r>
              <a:rPr lang="es-ES" sz="3200" dirty="0"/>
              <a:t>en brindar apoyo de calidad a las escuelas de Título I y al personal de las oficinas centrales para que </a:t>
            </a:r>
            <a:r>
              <a:rPr lang="es-ES" sz="3200" dirty="0">
                <a:solidFill>
                  <a:srgbClr val="FFC000"/>
                </a:solidFill>
              </a:rPr>
              <a:t>todos los estudiantes logren el éxito académico. </a:t>
            </a:r>
          </a:p>
          <a:p>
            <a:pPr marL="800100" lvl="2" indent="0">
              <a:buNone/>
            </a:pPr>
            <a:r>
              <a:rPr lang="es-ES" dirty="0"/>
              <a:t>Pamela Evans, directora </a:t>
            </a:r>
          </a:p>
          <a:p>
            <a:pPr marL="800100" lvl="2" indent="0">
              <a:buNone/>
            </a:pPr>
            <a:r>
              <a:rPr lang="es-ES" dirty="0"/>
              <a:t>Departamento de Financiamiento Externo (Título I, II y IV) </a:t>
            </a:r>
          </a:p>
        </p:txBody>
      </p:sp>
      <p:sp>
        <p:nvSpPr>
          <p:cNvPr id="6" name="Title 4"/>
          <p:cNvSpPr>
            <a:spLocks noGrp="1"/>
          </p:cNvSpPr>
          <p:nvPr>
            <p:ph type="title"/>
          </p:nvPr>
        </p:nvSpPr>
        <p:spPr>
          <a:xfrm>
            <a:off x="457200" y="274638"/>
            <a:ext cx="8229600" cy="1143000"/>
          </a:xfrm>
        </p:spPr>
        <p:txBody>
          <a:bodyPr>
            <a:normAutofit/>
          </a:bodyPr>
          <a:lstStyle/>
          <a:p>
            <a:r>
              <a:rPr lang="es-US" dirty="0"/>
              <a:t>Recuerde que: </a:t>
            </a:r>
          </a:p>
        </p:txBody>
      </p:sp>
    </p:spTree>
    <p:extLst>
      <p:ext uri="{BB962C8B-B14F-4D97-AF65-F5344CB8AC3E}">
        <p14:creationId xmlns:p14="http://schemas.microsoft.com/office/powerpoint/2010/main" val="320219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US" dirty="0"/>
              <a:t>¿Tiene preguntas?</a:t>
            </a:r>
          </a:p>
        </p:txBody>
      </p:sp>
      <p:sp>
        <p:nvSpPr>
          <p:cNvPr id="3" name="Content Placeholder 2"/>
          <p:cNvSpPr>
            <a:spLocks noGrp="1"/>
          </p:cNvSpPr>
          <p:nvPr>
            <p:ph sz="half" idx="1"/>
          </p:nvPr>
        </p:nvSpPr>
        <p:spPr>
          <a:xfrm>
            <a:off x="457200" y="1600200"/>
            <a:ext cx="8229600" cy="4525963"/>
          </a:xfrm>
        </p:spPr>
        <p:txBody>
          <a:bodyPr/>
          <a:lstStyle/>
          <a:p>
            <a:pPr marL="0" indent="0" algn="ctr">
              <a:buNone/>
            </a:pPr>
            <a:r>
              <a:rPr lang="es-ES" dirty="0"/>
              <a:t>(Inserte el nombre de su escuela aquí)</a:t>
            </a:r>
            <a:br>
              <a:rPr lang="es-ES" dirty="0"/>
            </a:br>
            <a:r>
              <a:rPr lang="es-ES" dirty="0"/>
              <a:t> </a:t>
            </a:r>
          </a:p>
          <a:p>
            <a:pPr marL="0" indent="0" algn="ctr">
              <a:buNone/>
            </a:pPr>
            <a:endParaRPr lang="es-ES" dirty="0"/>
          </a:p>
          <a:p>
            <a:pPr marL="0" indent="0" algn="ctr">
              <a:buNone/>
            </a:pPr>
            <a:r>
              <a:rPr lang="es-ES" b="1" dirty="0"/>
              <a:t>Nombre, </a:t>
            </a:r>
            <a:r>
              <a:rPr lang="es-ES" dirty="0"/>
              <a:t>contacto para asuntos de Título I </a:t>
            </a:r>
          </a:p>
          <a:p>
            <a:pPr marL="0" indent="0" algn="ctr">
              <a:buNone/>
            </a:pPr>
            <a:r>
              <a:rPr lang="es-ES" dirty="0"/>
              <a:t>Dirección de correo electrónico </a:t>
            </a:r>
          </a:p>
          <a:p>
            <a:pPr marL="0" indent="0" algn="ctr">
              <a:buNone/>
            </a:pPr>
            <a:r>
              <a:rPr lang="es-ES" dirty="0"/>
              <a:t>Número de teléfono</a:t>
            </a:r>
          </a:p>
        </p:txBody>
      </p:sp>
      <p:sp>
        <p:nvSpPr>
          <p:cNvPr id="5" name="Slide Number Placeholder 4"/>
          <p:cNvSpPr>
            <a:spLocks noGrp="1"/>
          </p:cNvSpPr>
          <p:nvPr>
            <p:ph type="sldNum" sz="quarter" idx="12"/>
          </p:nvPr>
        </p:nvSpPr>
        <p:spPr/>
        <p:txBody>
          <a:bodyPr/>
          <a:lstStyle/>
          <a:p>
            <a:fld id="{FD52C1F8-3BA5-F24E-8618-E52498D87186}" type="slidenum">
              <a:rPr lang="en-US" smtClean="0"/>
              <a:t>18</a:t>
            </a:fld>
            <a:endParaRPr lang="en-US" dirty="0"/>
          </a:p>
        </p:txBody>
      </p:sp>
    </p:spTree>
    <p:extLst>
      <p:ext uri="{BB962C8B-B14F-4D97-AF65-F5344CB8AC3E}">
        <p14:creationId xmlns:p14="http://schemas.microsoft.com/office/powerpoint/2010/main" val="568663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dirty="0"/>
              <a:t>Gracias</a:t>
            </a:r>
          </a:p>
        </p:txBody>
      </p:sp>
      <p:sp>
        <p:nvSpPr>
          <p:cNvPr id="7"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800" i="1" dirty="0">
              <a:solidFill>
                <a:srgbClr val="FFFFFF"/>
              </a:solidFill>
            </a:endParaRPr>
          </a:p>
        </p:txBody>
      </p:sp>
      <p:sp>
        <p:nvSpPr>
          <p:cNvPr id="4" name="Text Placeholder 20"/>
          <p:cNvSpPr txBox="1">
            <a:spLocks/>
          </p:cNvSpPr>
          <p:nvPr/>
        </p:nvSpPr>
        <p:spPr>
          <a:xfrm>
            <a:off x="609600" y="46878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US" sz="1800" i="1" dirty="0">
                <a:solidFill>
                  <a:srgbClr val="FFFFFF"/>
                </a:solidFill>
              </a:rPr>
              <a:t>Fecha</a:t>
            </a:r>
            <a:r>
              <a:rPr lang="es-US" sz="1800" i="1">
                <a:solidFill>
                  <a:srgbClr val="FFFFFF"/>
                </a:solidFill>
              </a:rPr>
              <a:t>: 00/00/2018</a:t>
            </a:r>
            <a:endParaRPr lang="es-US" sz="1800" i="1" dirty="0">
              <a:solidFill>
                <a:srgbClr val="FFFFFF"/>
              </a:solidFill>
            </a:endParaRPr>
          </a:p>
          <a:p>
            <a:r>
              <a:rPr lang="es-US" sz="1800" i="1" dirty="0">
                <a:solidFill>
                  <a:srgbClr val="FFFFFF"/>
                </a:solidFill>
              </a:rPr>
              <a:t>Presentador:</a:t>
            </a:r>
            <a:br>
              <a:rPr lang="es-US" sz="1800" i="1" dirty="0">
                <a:solidFill>
                  <a:srgbClr val="FFFFFF"/>
                </a:solidFill>
              </a:rPr>
            </a:br>
            <a:r>
              <a:rPr lang="es-US" sz="1800" i="1" dirty="0">
                <a:solidFill>
                  <a:srgbClr val="FFFFFF"/>
                </a:solidFill>
              </a:rPr>
              <a:t>Nombre:</a:t>
            </a:r>
          </a:p>
          <a:p>
            <a:r>
              <a:rPr lang="es-US" sz="1800" i="1" dirty="0">
                <a:solidFill>
                  <a:srgbClr val="FFFFFF"/>
                </a:solidFill>
              </a:rPr>
              <a:t>Puesto:</a:t>
            </a: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US" dirty="0"/>
              <a:t>Título I, Parte A - Definición </a:t>
            </a:r>
          </a:p>
        </p:txBody>
      </p:sp>
      <p:sp>
        <p:nvSpPr>
          <p:cNvPr id="3" name="Content Placeholder 2"/>
          <p:cNvSpPr>
            <a:spLocks noGrp="1"/>
          </p:cNvSpPr>
          <p:nvPr>
            <p:ph idx="1"/>
          </p:nvPr>
        </p:nvSpPr>
        <p:spPr/>
        <p:txBody>
          <a:bodyPr>
            <a:normAutofit fontScale="92500" lnSpcReduction="20000"/>
          </a:bodyPr>
          <a:lstStyle/>
          <a:p>
            <a:pPr marL="0" indent="0">
              <a:buNone/>
            </a:pPr>
            <a:r>
              <a:rPr lang="es-ES" dirty="0"/>
              <a:t>Título I, Parte A, es un programa de subvención por fórmula que provee asistencia a agencias educativas (LEA) y a escuelas con números o porcentajes elevados de niños de familias de bajos ingresos. El proceso de asignación de este tipo de subvenciones no es competitivo y las subvenciones se calculan sobre la base de una fórmula predeterminada. Título I es el programa de apoyo a la educación primaria y secundaria más grande en el marco de la ley Todos los estudiantes triunfan (ESSA).</a:t>
            </a:r>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US" dirty="0"/>
              <a:t>Título I, Parte A - Propósito</a:t>
            </a:r>
          </a:p>
        </p:txBody>
      </p:sp>
      <p:sp>
        <p:nvSpPr>
          <p:cNvPr id="3" name="Content Placeholder 2"/>
          <p:cNvSpPr>
            <a:spLocks noGrp="1"/>
          </p:cNvSpPr>
          <p:nvPr>
            <p:ph idx="1"/>
          </p:nvPr>
        </p:nvSpPr>
        <p:spPr>
          <a:xfrm>
            <a:off x="761999" y="1600200"/>
            <a:ext cx="7641771" cy="4525963"/>
          </a:xfrm>
        </p:spPr>
        <p:txBody>
          <a:bodyPr>
            <a:normAutofit fontScale="92500" lnSpcReduction="10000"/>
          </a:bodyPr>
          <a:lstStyle/>
          <a:p>
            <a:pPr marL="0" indent="0">
              <a:buNone/>
            </a:pPr>
            <a:r>
              <a:rPr lang="es-ES" dirty="0"/>
              <a:t>El propósito del programa Título I, Parte A, es lograr que todos los estudiantes, independientemente de su situación económica, cumplan con los exigentes estándares académicos fijados por el estado. Título I es el plan establecido por el gobierno para brindar a todos los estudiantes la oportunidad de recibir una educación justa, equitativa y de alta calidad, y para cerrar las brechas de rendimiento.</a:t>
            </a:r>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solidFill>
                  <a:prstClr val="white"/>
                </a:solidFill>
              </a:rPr>
              <a:pPr/>
              <a:t>3</a:t>
            </a:fld>
            <a:endParaRPr lang="en-US" dirty="0">
              <a:solidFill>
                <a:prstClr val="white"/>
              </a:solidFill>
            </a:endParaRPr>
          </a:p>
        </p:txBody>
      </p:sp>
    </p:spTree>
    <p:extLst>
      <p:ext uri="{BB962C8B-B14F-4D97-AF65-F5344CB8AC3E}">
        <p14:creationId xmlns:p14="http://schemas.microsoft.com/office/powerpoint/2010/main" val="76638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3100" dirty="0">
                <a:solidFill>
                  <a:schemeClr val="accent2">
                    <a:lumMod val="75000"/>
                  </a:schemeClr>
                </a:solidFill>
              </a:rPr>
              <a:t>¿Qué requisitos deben cumplir las escuelas </a:t>
            </a:r>
            <a:r>
              <a:rPr lang="es-US" sz="3100" dirty="0">
                <a:solidFill>
                  <a:schemeClr val="accent2">
                    <a:lumMod val="75000"/>
                  </a:schemeClr>
                </a:solidFill>
              </a:rPr>
              <a:t>para recibir asistencia del programa?</a:t>
            </a:r>
          </a:p>
        </p:txBody>
      </p:sp>
      <p:sp>
        <p:nvSpPr>
          <p:cNvPr id="3" name="Content Placeholder 2"/>
          <p:cNvSpPr>
            <a:spLocks noGrp="1"/>
          </p:cNvSpPr>
          <p:nvPr>
            <p:ph idx="1"/>
          </p:nvPr>
        </p:nvSpPr>
        <p:spPr>
          <a:xfrm>
            <a:off x="381000" y="1600200"/>
            <a:ext cx="8305800" cy="4525963"/>
          </a:xfrm>
        </p:spPr>
        <p:txBody>
          <a:bodyPr>
            <a:normAutofit fontScale="92500" lnSpcReduction="10000"/>
          </a:bodyPr>
          <a:lstStyle/>
          <a:p>
            <a:r>
              <a:rPr lang="es-ES" sz="3000" dirty="0"/>
              <a:t>Se consideran escuelas de “asistencia general de Título I” aquellas escuelas en las cuales entre el 40% y el 100% de los alumnos </a:t>
            </a:r>
            <a:r>
              <a:rPr lang="es-ES" sz="3000" dirty="0">
                <a:solidFill>
                  <a:srgbClr val="FF0000"/>
                </a:solidFill>
              </a:rPr>
              <a:t>inscritos</a:t>
            </a:r>
            <a:r>
              <a:rPr lang="es-ES" sz="3000" dirty="0"/>
              <a:t> son de bajos ingresos.</a:t>
            </a:r>
          </a:p>
          <a:p>
            <a:r>
              <a:rPr lang="es-ES" sz="3000" dirty="0"/>
              <a:t>Se consideran escuelas de “asistencia selectiva de Título I” aquellas escuelas en las cuales entre el 35% y el 39% de los alumnos </a:t>
            </a:r>
            <a:r>
              <a:rPr lang="es-ES" sz="3000" dirty="0">
                <a:solidFill>
                  <a:srgbClr val="FF0000"/>
                </a:solidFill>
              </a:rPr>
              <a:t>inscritos</a:t>
            </a:r>
            <a:r>
              <a:rPr lang="es-ES" sz="3000" dirty="0"/>
              <a:t> son de bajos ingresos.</a:t>
            </a:r>
            <a:endParaRPr lang="es-ES" sz="3000" dirty="0">
              <a:solidFill>
                <a:schemeClr val="tx1"/>
              </a:solidFill>
            </a:endParaRPr>
          </a:p>
          <a:p>
            <a:r>
              <a:rPr lang="es-ES" sz="3000" dirty="0"/>
              <a:t>Las escuelas donde menos del 35% de los alumnos </a:t>
            </a:r>
            <a:r>
              <a:rPr lang="es-ES" sz="3000" dirty="0">
                <a:solidFill>
                  <a:srgbClr val="FF0000"/>
                </a:solidFill>
              </a:rPr>
              <a:t>inscritos</a:t>
            </a:r>
            <a:r>
              <a:rPr lang="es-ES" sz="3000" dirty="0"/>
              <a:t> son de bajos ingresos</a:t>
            </a:r>
            <a:r>
              <a:rPr lang="es-ES" sz="3000" dirty="0">
                <a:solidFill>
                  <a:srgbClr val="FF0000"/>
                </a:solidFill>
              </a:rPr>
              <a:t> </a:t>
            </a:r>
            <a:r>
              <a:rPr lang="es-ES" sz="3000" dirty="0"/>
              <a:t>no califican para recibir asistencia de Título I. </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s-US" dirty="0"/>
              <a:t>Junta anual de Título I </a:t>
            </a:r>
          </a:p>
        </p:txBody>
      </p:sp>
      <p:sp>
        <p:nvSpPr>
          <p:cNvPr id="3" name="Content Placeholder 2"/>
          <p:cNvSpPr>
            <a:spLocks noGrp="1"/>
          </p:cNvSpPr>
          <p:nvPr>
            <p:ph idx="1"/>
          </p:nvPr>
        </p:nvSpPr>
        <p:spPr/>
        <p:txBody>
          <a:bodyPr>
            <a:normAutofit fontScale="77500" lnSpcReduction="20000"/>
          </a:bodyPr>
          <a:lstStyle/>
          <a:p>
            <a:pPr>
              <a:lnSpc>
                <a:spcPct val="120000"/>
              </a:lnSpc>
              <a:buNone/>
            </a:pPr>
            <a:r>
              <a:rPr lang="es-ES" dirty="0"/>
              <a:t>Estos fondos federales suplementarios se utilizan para: </a:t>
            </a:r>
          </a:p>
          <a:p>
            <a:pPr>
              <a:lnSpc>
                <a:spcPct val="120000"/>
              </a:lnSpc>
              <a:buNone/>
            </a:pPr>
            <a:r>
              <a:rPr lang="es-ES" dirty="0"/>
              <a:t>• acelerar la instrucción de estudiantes que tienen dificultades;</a:t>
            </a:r>
          </a:p>
          <a:p>
            <a:pPr>
              <a:lnSpc>
                <a:spcPct val="120000"/>
              </a:lnSpc>
              <a:buNone/>
            </a:pPr>
            <a:r>
              <a:rPr lang="es-ES" dirty="0"/>
              <a:t>• ofrecer cursos de capacitación a maestros, personal auxiliar y administradores;</a:t>
            </a:r>
          </a:p>
          <a:p>
            <a:pPr>
              <a:lnSpc>
                <a:spcPct val="120000"/>
              </a:lnSpc>
              <a:buNone/>
            </a:pPr>
            <a:r>
              <a:rPr lang="es-ES" dirty="0"/>
              <a:t>• contratar personal certificado;</a:t>
            </a:r>
          </a:p>
          <a:p>
            <a:pPr>
              <a:lnSpc>
                <a:spcPct val="120000"/>
              </a:lnSpc>
              <a:buNone/>
            </a:pPr>
            <a:r>
              <a:rPr lang="es-ES" dirty="0"/>
              <a:t>• obtener recursos adicionales como tecnología, personal, materiales, programas de instrucción y software; y</a:t>
            </a:r>
          </a:p>
          <a:p>
            <a:pPr>
              <a:lnSpc>
                <a:spcPct val="120000"/>
              </a:lnSpc>
              <a:buNone/>
            </a:pPr>
            <a:r>
              <a:rPr lang="es-ES" dirty="0"/>
              <a:t>• promover la participación de los padres y las familias. </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US" dirty="0"/>
              <a:t>Recursos económicos suplementarios</a:t>
            </a:r>
          </a:p>
        </p:txBody>
      </p:sp>
      <p:sp>
        <p:nvSpPr>
          <p:cNvPr id="3" name="Content Placeholder 2"/>
          <p:cNvSpPr>
            <a:spLocks noGrp="1"/>
          </p:cNvSpPr>
          <p:nvPr>
            <p:ph idx="1"/>
          </p:nvPr>
        </p:nvSpPr>
        <p:spPr>
          <a:xfrm>
            <a:off x="457200" y="1600200"/>
            <a:ext cx="8321040" cy="4525963"/>
          </a:xfrm>
        </p:spPr>
        <p:txBody>
          <a:bodyPr/>
          <a:lstStyle/>
          <a:p>
            <a:pPr>
              <a:buNone/>
            </a:pPr>
            <a:r>
              <a:rPr lang="es-ES" sz="2600" dirty="0"/>
              <a:t>Esto significa que los fondos de Título I, Parte A, no se pueden utilizar para ofrecer servicios que normalmente están </a:t>
            </a:r>
            <a:r>
              <a:rPr lang="es-ES" sz="2600" u="sng" dirty="0"/>
              <a:t>requeridos</a:t>
            </a:r>
            <a:r>
              <a:rPr lang="es-ES" sz="2600" dirty="0"/>
              <a:t> por: </a:t>
            </a:r>
          </a:p>
          <a:p>
            <a:pPr>
              <a:buNone/>
            </a:pPr>
            <a:r>
              <a:rPr lang="es-ES" sz="2600" dirty="0"/>
              <a:t>- una ley estatal,</a:t>
            </a:r>
          </a:p>
          <a:p>
            <a:pPr>
              <a:buNone/>
            </a:pPr>
            <a:r>
              <a:rPr lang="es-ES" sz="2600" dirty="0"/>
              <a:t>- una regla de la Junta Estatal de Educación, o</a:t>
            </a:r>
          </a:p>
          <a:p>
            <a:pPr>
              <a:buNone/>
            </a:pPr>
            <a:r>
              <a:rPr lang="es-ES" sz="2600" dirty="0"/>
              <a:t>- la normativa local.</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US" sz="3500" dirty="0"/>
              <a:t>(Inserte el nombre de su escuela aquí)</a:t>
            </a:r>
          </a:p>
        </p:txBody>
      </p:sp>
      <p:sp>
        <p:nvSpPr>
          <p:cNvPr id="3" name="Content Placeholder 2"/>
          <p:cNvSpPr>
            <a:spLocks noGrp="1"/>
          </p:cNvSpPr>
          <p:nvPr>
            <p:ph idx="1"/>
          </p:nvPr>
        </p:nvSpPr>
        <p:spPr>
          <a:ln>
            <a:solidFill>
              <a:schemeClr val="bg1"/>
            </a:solidFill>
          </a:ln>
        </p:spPr>
        <p:txBody>
          <a:bodyPr/>
          <a:lstStyle/>
          <a:p>
            <a:pPr algn="just"/>
            <a:r>
              <a:rPr lang="es-US" dirty="0"/>
              <a:t>En la Escuela </a:t>
            </a:r>
            <a:r>
              <a:rPr lang="es-US" b="1" dirty="0"/>
              <a:t>(inserte el nombre aquí) </a:t>
            </a:r>
            <a:r>
              <a:rPr lang="es-US" dirty="0"/>
              <a:t>utilizamos los fondos de Título I para:</a:t>
            </a:r>
          </a:p>
          <a:p>
            <a:pPr marL="457200" lvl="1" indent="0" algn="just">
              <a:buNone/>
            </a:pPr>
            <a:r>
              <a:rPr lang="es-US" dirty="0"/>
              <a:t>1…</a:t>
            </a:r>
          </a:p>
          <a:p>
            <a:pPr marL="457200" lvl="1" indent="0" algn="just">
              <a:buNone/>
            </a:pPr>
            <a:r>
              <a:rPr lang="es-US" dirty="0"/>
              <a:t>2…</a:t>
            </a:r>
          </a:p>
          <a:p>
            <a:pPr marL="457200" lvl="1" indent="0" algn="just">
              <a:buNone/>
            </a:pPr>
            <a:r>
              <a:rPr lang="es-US" dirty="0"/>
              <a:t>3…</a:t>
            </a:r>
          </a:p>
        </p:txBody>
      </p:sp>
      <p:sp>
        <p:nvSpPr>
          <p:cNvPr id="4" name="Slide Number Placeholder 3"/>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s-US" dirty="0"/>
              <a:t>Participación de los padres y la familia </a:t>
            </a:r>
          </a:p>
        </p:txBody>
      </p:sp>
      <p:sp>
        <p:nvSpPr>
          <p:cNvPr id="6" name="Content Placeholder 5"/>
          <p:cNvSpPr>
            <a:spLocks noGrp="1"/>
          </p:cNvSpPr>
          <p:nvPr>
            <p:ph sz="half" idx="1"/>
          </p:nvPr>
        </p:nvSpPr>
        <p:spPr>
          <a:xfrm>
            <a:off x="457200" y="1600200"/>
            <a:ext cx="8229600" cy="4525963"/>
          </a:xfrm>
        </p:spPr>
        <p:txBody>
          <a:bodyPr>
            <a:noAutofit/>
          </a:bodyPr>
          <a:lstStyle/>
          <a:p>
            <a:pPr marL="0" indent="0">
              <a:lnSpc>
                <a:spcPct val="90000"/>
              </a:lnSpc>
              <a:buNone/>
            </a:pPr>
            <a:r>
              <a:rPr lang="es-ES" sz="3000" dirty="0"/>
              <a:t>Las investigaciones han </a:t>
            </a:r>
            <a:r>
              <a:rPr lang="es-ES" sz="3000" b="1" dirty="0"/>
              <a:t>demostrado</a:t>
            </a:r>
            <a:r>
              <a:rPr lang="es-ES" sz="3000" dirty="0"/>
              <a:t> que los estudiantes cuyos padres se involucran en su educación tienen más éxito en la escuela. </a:t>
            </a:r>
          </a:p>
          <a:p>
            <a:pPr marL="0" indent="0">
              <a:lnSpc>
                <a:spcPct val="90000"/>
              </a:lnSpc>
              <a:buNone/>
            </a:pPr>
            <a:endParaRPr lang="es-ES" sz="3000" dirty="0"/>
          </a:p>
          <a:p>
            <a:pPr marL="0" indent="0">
              <a:lnSpc>
                <a:spcPct val="90000"/>
              </a:lnSpc>
              <a:buNone/>
            </a:pPr>
            <a:r>
              <a:rPr lang="es-ES" sz="3000" dirty="0"/>
              <a:t>Es por eso que los fondos de Título I se utilizan para apoyar actividades que se centran en la participación de los padres y la familia. </a:t>
            </a:r>
          </a:p>
        </p:txBody>
      </p:sp>
      <p:sp>
        <p:nvSpPr>
          <p:cNvPr id="4" name="Slide Number Placeholder 3"/>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5544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s-ES" dirty="0"/>
              <a:t>Requisitos para la participación de los padres </a:t>
            </a:r>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9</a:t>
            </a:fld>
            <a:endParaRPr lang="en-US" dirty="0"/>
          </a:p>
        </p:txBody>
      </p:sp>
      <p:sp>
        <p:nvSpPr>
          <p:cNvPr id="3" name="Content Placeholder 2"/>
          <p:cNvSpPr>
            <a:spLocks noGrp="1"/>
          </p:cNvSpPr>
          <p:nvPr>
            <p:ph sz="half" idx="1"/>
          </p:nvPr>
        </p:nvSpPr>
        <p:spPr>
          <a:xfrm>
            <a:off x="457200" y="1600200"/>
            <a:ext cx="8229600" cy="4525963"/>
          </a:xfrm>
        </p:spPr>
        <p:txBody>
          <a:bodyPr>
            <a:normAutofit lnSpcReduction="10000"/>
          </a:bodyPr>
          <a:lstStyle/>
          <a:p>
            <a:r>
              <a:rPr lang="es-ES" b="1" dirty="0"/>
              <a:t>Notificaciones para los padres </a:t>
            </a:r>
            <a:r>
              <a:rPr lang="es-ES" dirty="0"/>
              <a:t>(comunicaciones que normalmente se les envían por escrito con el fin de informarlos) </a:t>
            </a:r>
          </a:p>
          <a:p>
            <a:r>
              <a:rPr lang="es-ES" dirty="0"/>
              <a:t>Algunos ejemplos de las notificaciones para los padres son: </a:t>
            </a:r>
          </a:p>
          <a:p>
            <a:pPr marL="0" indent="0">
              <a:buNone/>
            </a:pPr>
            <a:r>
              <a:rPr lang="es-ES" b="1" dirty="0"/>
              <a:t>	- </a:t>
            </a:r>
            <a:r>
              <a:rPr lang="es-ES" dirty="0"/>
              <a:t>El </a:t>
            </a:r>
            <a:r>
              <a:rPr lang="es-ES" b="1" dirty="0"/>
              <a:t>Convenio de la escuela y los padres</a:t>
            </a:r>
            <a:r>
              <a:rPr lang="es-ES" dirty="0"/>
              <a:t> (la declaración de las responsabilidades compartidas) </a:t>
            </a:r>
          </a:p>
          <a:p>
            <a:pPr marL="0" indent="0">
              <a:buNone/>
            </a:pPr>
            <a:r>
              <a:rPr lang="es-ES" b="1" dirty="0"/>
              <a:t>	- </a:t>
            </a:r>
            <a:r>
              <a:rPr lang="es-ES" dirty="0"/>
              <a:t>La </a:t>
            </a:r>
            <a:r>
              <a:rPr lang="es-ES" b="1" dirty="0"/>
              <a:t>Normativa escolar para la participación de los padres </a:t>
            </a:r>
            <a:r>
              <a:rPr lang="es-ES" dirty="0"/>
              <a:t>(el plan para promover su participación) </a:t>
            </a:r>
          </a:p>
        </p:txBody>
      </p:sp>
    </p:spTree>
    <p:extLst>
      <p:ext uri="{BB962C8B-B14F-4D97-AF65-F5344CB8AC3E}">
        <p14:creationId xmlns:p14="http://schemas.microsoft.com/office/powerpoint/2010/main" val="3388685763"/>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57E1C9F8884B499AE478AA232BDAF0" ma:contentTypeVersion="5" ma:contentTypeDescription="Create a new document." ma:contentTypeScope="" ma:versionID="2484fec0b817ecd0ce12d61b490cf2d6">
  <xsd:schema xmlns:xsd="http://www.w3.org/2001/XMLSchema" xmlns:xs="http://www.w3.org/2001/XMLSchema" xmlns:p="http://schemas.microsoft.com/office/2006/metadata/properties" xmlns:ns1="http://schemas.microsoft.com/sharepoint/v3" xmlns:ns2="0fde93e4-08e5-464c-b230-3b6862eac02f" xmlns:ns3="9458c53c-551f-4ce8-a99f-d4fe86c8c35b" targetNamespace="http://schemas.microsoft.com/office/2006/metadata/properties" ma:root="true" ma:fieldsID="762fbc76662b79736ea2b9a32de1fb0a" ns1:_="" ns2:_="" ns3:_="">
    <xsd:import namespace="http://schemas.microsoft.com/sharepoint/v3"/>
    <xsd:import namespace="0fde93e4-08e5-464c-b230-3b6862eac02f"/>
    <xsd:import namespace="9458c53c-551f-4ce8-a99f-d4fe86c8c35b"/>
    <xsd:element name="properties">
      <xsd:complexType>
        <xsd:sequence>
          <xsd:element name="documentManagement">
            <xsd:complexType>
              <xsd:all>
                <xsd:element ref="ns2:Document_x0020_Types_x0020_per_x0020_HISD_x0020_Records_x0020_Management"/>
                <xsd:element ref="ns2:Document_x0020_Category" minOccurs="0"/>
                <xsd:element ref="ns3:Category"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7"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8"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fde93e4-08e5-464c-b230-3b6862eac02f" elementFormDefault="qualified">
    <xsd:import namespace="http://schemas.microsoft.com/office/2006/documentManagement/types"/>
    <xsd:import namespace="http://schemas.microsoft.com/office/infopath/2007/PartnerControls"/>
    <xsd:element name="Document_x0020_Types_x0020_per_x0020_HISD_x0020_Records_x0020_Management" ma:index="2" ma:displayName="Document Types per HISD Records Management" ma:format="Dropdown" ma:internalName="Document_x0020_Types_x0020_per_x0020_HISD_x0020_Records_x0020_Management">
      <xsd:simpleType>
        <xsd:union memberTypes="dms:Text">
          <xsd:simpleType>
            <xsd:restriction base="dms:Choice">
              <xsd:enumeration value="Accounting Records"/>
              <xsd:enumeration value="Administrative Records"/>
              <xsd:enumeration value="Communication Records"/>
              <xsd:enumeration value="Computer Operations"/>
              <xsd:enumeration value="Facility, Vehicle, and Equipment Management Records"/>
              <xsd:enumeration value="Financial Records"/>
              <xsd:enumeration value="Fiscal Administration and Reporting Records"/>
              <xsd:enumeration value="General Records"/>
              <xsd:enumeration value="Information Technology Records"/>
              <xsd:enumeration value="Payroll Records"/>
              <xsd:enumeration value="Personnel and Payroll Records"/>
              <xsd:enumeration value="Personnel Records"/>
              <xsd:enumeration value="Purchasing Records"/>
              <xsd:enumeration value="Records of Automated Applications"/>
              <xsd:enumeration value="Records of Governing Bodies"/>
              <xsd:enumeration value="Support Services Records"/>
              <xsd:enumeration value="Workplace Safety Records"/>
              <xsd:enumeration value="Site Page"/>
            </xsd:restriction>
          </xsd:simpleType>
        </xsd:union>
      </xsd:simpleType>
    </xsd:element>
    <xsd:element name="Document_x0020_Category" ma:index="3" nillable="true" ma:displayName="Document Category"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9458c53c-551f-4ce8-a99f-d4fe86c8c35b" elementFormDefault="qualified">
    <xsd:import namespace="http://schemas.microsoft.com/office/2006/documentManagement/types"/>
    <xsd:import namespace="http://schemas.microsoft.com/office/infopath/2007/PartnerControls"/>
    <xsd:element name="Category" ma:index="4" nillable="true" ma:displayName="Category"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9458c53c-551f-4ce8-a99f-d4fe86c8c35b">Compliance Training</Category>
    <Document_x0020_Types_x0020_per_x0020_HISD_x0020_Records_x0020_Management xmlns="0fde93e4-08e5-464c-b230-3b6862eac02f">Presentations</Document_x0020_Types_x0020_per_x0020_HISD_x0020_Records_x0020_Management>
    <PublishingExpirationDate xmlns="http://schemas.microsoft.com/sharepoint/v3" xsi:nil="true"/>
    <Document_x0020_Category xmlns="0fde93e4-08e5-464c-b230-3b6862eac02f">Presentations</Document_x0020_Category>
    <PublishingStartDate xmlns="http://schemas.microsoft.com/sharepoint/v3" xsi:nil="true"/>
  </documentManagement>
</p:properties>
</file>

<file path=customXml/itemProps1.xml><?xml version="1.0" encoding="utf-8"?>
<ds:datastoreItem xmlns:ds="http://schemas.openxmlformats.org/officeDocument/2006/customXml" ds:itemID="{369284DA-20F2-4031-9417-650C7374B0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fde93e4-08e5-464c-b230-3b6862eac02f"/>
    <ds:schemaRef ds:uri="9458c53c-551f-4ce8-a99f-d4fe86c8c3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22B949-1B63-44B7-A870-9BAB9069E3D2}">
  <ds:schemaRefs>
    <ds:schemaRef ds:uri="http://schemas.microsoft.com/sharepoint/v3/contenttype/forms"/>
  </ds:schemaRefs>
</ds:datastoreItem>
</file>

<file path=customXml/itemProps3.xml><?xml version="1.0" encoding="utf-8"?>
<ds:datastoreItem xmlns:ds="http://schemas.openxmlformats.org/officeDocument/2006/customXml" ds:itemID="{FA6EAF6E-2ACD-483E-BA32-0A1767EB337C}">
  <ds:schemaRefs>
    <ds:schemaRef ds:uri="http://purl.org/dc/dcmitype/"/>
    <ds:schemaRef ds:uri="0fde93e4-08e5-464c-b230-3b6862eac02f"/>
    <ds:schemaRef ds:uri="http://purl.org/dc/elements/1.1/"/>
    <ds:schemaRef ds:uri="http://schemas.microsoft.com/office/2006/metadata/properties"/>
    <ds:schemaRef ds:uri="http://www.w3.org/XML/1998/namespace"/>
    <ds:schemaRef ds:uri="http://purl.org/dc/terms/"/>
    <ds:schemaRef ds:uri="9458c53c-551f-4ce8-a99f-d4fe86c8c35b"/>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Title I Annual Meeting PP</Template>
  <TotalTime>802</TotalTime>
  <Words>1456</Words>
  <Application>Microsoft Office PowerPoint</Application>
  <PresentationFormat>On-screen Show (4:3)</PresentationFormat>
  <Paragraphs>131</Paragraphs>
  <Slides>19</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Rockwell</vt:lpstr>
      <vt:lpstr>Title I Annual Meeting PP</vt:lpstr>
      <vt:lpstr>Todos los estudiantes triunfan (ESSA)</vt:lpstr>
      <vt:lpstr>Título I, Parte A - Definición </vt:lpstr>
      <vt:lpstr>Título I, Parte A - Propósito</vt:lpstr>
      <vt:lpstr>¿Qué requisitos deben cumplir las escuelas para recibir asistencia del programa?</vt:lpstr>
      <vt:lpstr>Junta anual de Título I </vt:lpstr>
      <vt:lpstr>Recursos económicos suplementarios</vt:lpstr>
      <vt:lpstr>(Inserte el nombre de su escuela aquí)</vt:lpstr>
      <vt:lpstr>Participación de los padres y la familia </vt:lpstr>
      <vt:lpstr>Requisitos para la participación de los padres </vt:lpstr>
      <vt:lpstr>Requisitos para la participación de los padres </vt:lpstr>
      <vt:lpstr>(Inserte el nombre de la escuela aquí) </vt:lpstr>
      <vt:lpstr>Otros requisitos </vt:lpstr>
      <vt:lpstr>Programa de comidas escolares</vt:lpstr>
      <vt:lpstr>Formulario de información socioeconómica</vt:lpstr>
      <vt:lpstr>Formulario de información socioeconómica</vt:lpstr>
      <vt:lpstr>(Inserte el nombre de la escuela aquí) </vt:lpstr>
      <vt:lpstr>Recuerde que: </vt:lpstr>
      <vt:lpstr>¿Tiene preguntas?</vt:lpstr>
      <vt:lpstr>Gracias</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A Program Annual Meeting - Spanish</dc:title>
  <dc:creator>Administrator</dc:creator>
  <cp:lastModifiedBy>Haynes, Shirlene J</cp:lastModifiedBy>
  <cp:revision>55</cp:revision>
  <cp:lastPrinted>2017-09-15T12:59:54Z</cp:lastPrinted>
  <dcterms:created xsi:type="dcterms:W3CDTF">2014-08-18T19:32:40Z</dcterms:created>
  <dcterms:modified xsi:type="dcterms:W3CDTF">2018-09-05T16:21:20Z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0x010100C957E1C9F8884B499AE478AA232BDAF0</vt:lpwstr>
  </property>
</Properties>
</file>